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0" r:id="rId17"/>
    <p:sldId id="271" r:id="rId18"/>
  </p:sldIdLst>
  <p:sldSz cx="12192000" cy="6858000"/>
  <p:notesSz cx="9236075"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75" d="100"/>
          <a:sy n="75" d="100"/>
        </p:scale>
        <p:origin x="294" y="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4002299" cy="35173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31639" y="2"/>
            <a:ext cx="4002299" cy="351737"/>
          </a:xfrm>
          <a:prstGeom prst="rect">
            <a:avLst/>
          </a:prstGeom>
        </p:spPr>
        <p:txBody>
          <a:bodyPr vert="horz" lIns="91440" tIns="45720" rIns="91440" bIns="45720" rtlCol="0"/>
          <a:lstStyle>
            <a:lvl1pPr algn="r">
              <a:defRPr sz="1200"/>
            </a:lvl1pPr>
          </a:lstStyle>
          <a:p>
            <a:fld id="{0F7C1C49-8FBA-4267-ACB4-DD991FAA5629}" type="datetimeFigureOut">
              <a:rPr lang="en-US" smtClean="0"/>
              <a:t>8/20/2015</a:t>
            </a:fld>
            <a:endParaRPr lang="en-US"/>
          </a:p>
        </p:txBody>
      </p:sp>
      <p:sp>
        <p:nvSpPr>
          <p:cNvPr id="4" name="Footer Placeholder 3"/>
          <p:cNvSpPr>
            <a:spLocks noGrp="1"/>
          </p:cNvSpPr>
          <p:nvPr>
            <p:ph type="ftr" sz="quarter" idx="2"/>
          </p:nvPr>
        </p:nvSpPr>
        <p:spPr>
          <a:xfrm>
            <a:off x="0" y="6658664"/>
            <a:ext cx="4002299" cy="35173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31639" y="6658664"/>
            <a:ext cx="4002299" cy="351736"/>
          </a:xfrm>
          <a:prstGeom prst="rect">
            <a:avLst/>
          </a:prstGeom>
        </p:spPr>
        <p:txBody>
          <a:bodyPr vert="horz" lIns="91440" tIns="45720" rIns="91440" bIns="45720" rtlCol="0" anchor="b"/>
          <a:lstStyle>
            <a:lvl1pPr algn="r">
              <a:defRPr sz="1200"/>
            </a:lvl1pPr>
          </a:lstStyle>
          <a:p>
            <a:fld id="{E275A228-435A-4D22-BFE4-0E387BB8F2EC}" type="slidenum">
              <a:rPr lang="en-US" smtClean="0"/>
              <a:t>‹#›</a:t>
            </a:fld>
            <a:endParaRPr lang="en-US"/>
          </a:p>
        </p:txBody>
      </p:sp>
    </p:spTree>
    <p:extLst>
      <p:ext uri="{BB962C8B-B14F-4D97-AF65-F5344CB8AC3E}">
        <p14:creationId xmlns:p14="http://schemas.microsoft.com/office/powerpoint/2010/main" val="138696499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6C05C6-3E37-4804-8901-703A288802B3}"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94E3B-9291-4303-853C-B984858AE318}" type="slidenum">
              <a:rPr lang="en-US" smtClean="0"/>
              <a:t>‹#›</a:t>
            </a:fld>
            <a:endParaRPr lang="en-US"/>
          </a:p>
        </p:txBody>
      </p:sp>
    </p:spTree>
    <p:extLst>
      <p:ext uri="{BB962C8B-B14F-4D97-AF65-F5344CB8AC3E}">
        <p14:creationId xmlns:p14="http://schemas.microsoft.com/office/powerpoint/2010/main" val="2086940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6C05C6-3E37-4804-8901-703A288802B3}"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94E3B-9291-4303-853C-B984858AE318}" type="slidenum">
              <a:rPr lang="en-US" smtClean="0"/>
              <a:t>‹#›</a:t>
            </a:fld>
            <a:endParaRPr lang="en-US"/>
          </a:p>
        </p:txBody>
      </p:sp>
    </p:spTree>
    <p:extLst>
      <p:ext uri="{BB962C8B-B14F-4D97-AF65-F5344CB8AC3E}">
        <p14:creationId xmlns:p14="http://schemas.microsoft.com/office/powerpoint/2010/main" val="3907930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6C05C6-3E37-4804-8901-703A288802B3}"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94E3B-9291-4303-853C-B984858AE318}" type="slidenum">
              <a:rPr lang="en-US" smtClean="0"/>
              <a:t>‹#›</a:t>
            </a:fld>
            <a:endParaRPr lang="en-US"/>
          </a:p>
        </p:txBody>
      </p:sp>
    </p:spTree>
    <p:extLst>
      <p:ext uri="{BB962C8B-B14F-4D97-AF65-F5344CB8AC3E}">
        <p14:creationId xmlns:p14="http://schemas.microsoft.com/office/powerpoint/2010/main" val="111159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6C05C6-3E37-4804-8901-703A288802B3}"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94E3B-9291-4303-853C-B984858AE318}" type="slidenum">
              <a:rPr lang="en-US" smtClean="0"/>
              <a:t>‹#›</a:t>
            </a:fld>
            <a:endParaRPr lang="en-US"/>
          </a:p>
        </p:txBody>
      </p:sp>
    </p:spTree>
    <p:extLst>
      <p:ext uri="{BB962C8B-B14F-4D97-AF65-F5344CB8AC3E}">
        <p14:creationId xmlns:p14="http://schemas.microsoft.com/office/powerpoint/2010/main" val="692114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6C05C6-3E37-4804-8901-703A288802B3}"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94E3B-9291-4303-853C-B984858AE318}" type="slidenum">
              <a:rPr lang="en-US" smtClean="0"/>
              <a:t>‹#›</a:t>
            </a:fld>
            <a:endParaRPr lang="en-US"/>
          </a:p>
        </p:txBody>
      </p:sp>
    </p:spTree>
    <p:extLst>
      <p:ext uri="{BB962C8B-B14F-4D97-AF65-F5344CB8AC3E}">
        <p14:creationId xmlns:p14="http://schemas.microsoft.com/office/powerpoint/2010/main" val="1662158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6C05C6-3E37-4804-8901-703A288802B3}" type="datetimeFigureOut">
              <a:rPr lang="en-US" smtClean="0"/>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94E3B-9291-4303-853C-B984858AE318}" type="slidenum">
              <a:rPr lang="en-US" smtClean="0"/>
              <a:t>‹#›</a:t>
            </a:fld>
            <a:endParaRPr lang="en-US"/>
          </a:p>
        </p:txBody>
      </p:sp>
    </p:spTree>
    <p:extLst>
      <p:ext uri="{BB962C8B-B14F-4D97-AF65-F5344CB8AC3E}">
        <p14:creationId xmlns:p14="http://schemas.microsoft.com/office/powerpoint/2010/main" val="2435759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6C05C6-3E37-4804-8901-703A288802B3}" type="datetimeFigureOut">
              <a:rPr lang="en-US" smtClean="0"/>
              <a:t>8/20/2015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94E3B-9291-4303-853C-B984858AE318}" type="slidenum">
              <a:rPr lang="en-US" smtClean="0"/>
              <a:t>‹#›</a:t>
            </a:fld>
            <a:endParaRPr lang="en-US"/>
          </a:p>
        </p:txBody>
      </p:sp>
    </p:spTree>
    <p:extLst>
      <p:ext uri="{BB962C8B-B14F-4D97-AF65-F5344CB8AC3E}">
        <p14:creationId xmlns:p14="http://schemas.microsoft.com/office/powerpoint/2010/main" val="1625516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6C05C6-3E37-4804-8901-703A288802B3}" type="datetimeFigureOut">
              <a:rPr lang="en-US" smtClean="0"/>
              <a:t>8/20/2015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94E3B-9291-4303-853C-B984858AE318}" type="slidenum">
              <a:rPr lang="en-US" smtClean="0"/>
              <a:t>‹#›</a:t>
            </a:fld>
            <a:endParaRPr lang="en-US"/>
          </a:p>
        </p:txBody>
      </p:sp>
    </p:spTree>
    <p:extLst>
      <p:ext uri="{BB962C8B-B14F-4D97-AF65-F5344CB8AC3E}">
        <p14:creationId xmlns:p14="http://schemas.microsoft.com/office/powerpoint/2010/main" val="1435245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6C05C6-3E37-4804-8901-703A288802B3}" type="datetimeFigureOut">
              <a:rPr lang="en-US" smtClean="0"/>
              <a:t>8/20/2015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94E3B-9291-4303-853C-B984858AE318}" type="slidenum">
              <a:rPr lang="en-US" smtClean="0"/>
              <a:t>‹#›</a:t>
            </a:fld>
            <a:endParaRPr lang="en-US"/>
          </a:p>
        </p:txBody>
      </p:sp>
    </p:spTree>
    <p:extLst>
      <p:ext uri="{BB962C8B-B14F-4D97-AF65-F5344CB8AC3E}">
        <p14:creationId xmlns:p14="http://schemas.microsoft.com/office/powerpoint/2010/main" val="3915803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6C05C6-3E37-4804-8901-703A288802B3}" type="datetimeFigureOut">
              <a:rPr lang="en-US" smtClean="0"/>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94E3B-9291-4303-853C-B984858AE318}" type="slidenum">
              <a:rPr lang="en-US" smtClean="0"/>
              <a:t>‹#›</a:t>
            </a:fld>
            <a:endParaRPr lang="en-US"/>
          </a:p>
        </p:txBody>
      </p:sp>
    </p:spTree>
    <p:extLst>
      <p:ext uri="{BB962C8B-B14F-4D97-AF65-F5344CB8AC3E}">
        <p14:creationId xmlns:p14="http://schemas.microsoft.com/office/powerpoint/2010/main" val="3723605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6C05C6-3E37-4804-8901-703A288802B3}" type="datetimeFigureOut">
              <a:rPr lang="en-US" smtClean="0"/>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94E3B-9291-4303-853C-B984858AE318}" type="slidenum">
              <a:rPr lang="en-US" smtClean="0"/>
              <a:t>‹#›</a:t>
            </a:fld>
            <a:endParaRPr lang="en-US"/>
          </a:p>
        </p:txBody>
      </p:sp>
    </p:spTree>
    <p:extLst>
      <p:ext uri="{BB962C8B-B14F-4D97-AF65-F5344CB8AC3E}">
        <p14:creationId xmlns:p14="http://schemas.microsoft.com/office/powerpoint/2010/main" val="1274069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6C05C6-3E37-4804-8901-703A288802B3}" type="datetimeFigureOut">
              <a:rPr lang="en-US" smtClean="0"/>
              <a:t>8/20/2015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694E3B-9291-4303-853C-B984858AE318}" type="slidenum">
              <a:rPr lang="en-US" smtClean="0"/>
              <a:t>‹#›</a:t>
            </a:fld>
            <a:endParaRPr lang="en-US"/>
          </a:p>
        </p:txBody>
      </p:sp>
    </p:spTree>
    <p:extLst>
      <p:ext uri="{BB962C8B-B14F-4D97-AF65-F5344CB8AC3E}">
        <p14:creationId xmlns:p14="http://schemas.microsoft.com/office/powerpoint/2010/main" val="38527551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b="1" dirty="0" smtClean="0">
                <a:solidFill>
                  <a:srgbClr val="FF0000"/>
                </a:solidFill>
                <a:effectLst>
                  <a:outerShdw blurRad="38100" dist="38100" dir="2700000" algn="tl">
                    <a:srgbClr val="000000">
                      <a:alpha val="43137"/>
                    </a:srgbClr>
                  </a:outerShdw>
                </a:effectLst>
              </a:rPr>
              <a:t>Analytical Reasoning </a:t>
            </a:r>
            <a:endParaRPr lang="en-US" sz="7200" b="1"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r>
              <a:rPr lang="en-US" b="1" dirty="0" err="1" smtClean="0">
                <a:latin typeface="Aharoni" panose="02010803020104030203" pitchFamily="2" charset="-79"/>
                <a:cs typeface="Aharoni" panose="02010803020104030203" pitchFamily="2" charset="-79"/>
              </a:rPr>
              <a:t>Engr</a:t>
            </a:r>
            <a:r>
              <a:rPr lang="en-US" b="1" dirty="0" smtClean="0">
                <a:latin typeface="Aharoni" panose="02010803020104030203" pitchFamily="2" charset="-79"/>
                <a:cs typeface="Aharoni" panose="02010803020104030203" pitchFamily="2" charset="-79"/>
              </a:rPr>
              <a:t> </a:t>
            </a:r>
            <a:r>
              <a:rPr lang="en-US" b="1" dirty="0" err="1" smtClean="0">
                <a:latin typeface="Aharoni" panose="02010803020104030203" pitchFamily="2" charset="-79"/>
                <a:cs typeface="Aharoni" panose="02010803020104030203" pitchFamily="2" charset="-79"/>
              </a:rPr>
              <a:t>Shair</a:t>
            </a:r>
            <a:r>
              <a:rPr lang="en-US" b="1" dirty="0" smtClean="0">
                <a:latin typeface="Aharoni" panose="02010803020104030203" pitchFamily="2" charset="-79"/>
                <a:cs typeface="Aharoni" panose="02010803020104030203" pitchFamily="2" charset="-79"/>
              </a:rPr>
              <a:t> Hassan </a:t>
            </a:r>
            <a:r>
              <a:rPr lang="en-US" b="1" dirty="0" err="1" smtClean="0">
                <a:latin typeface="Aharoni" panose="02010803020104030203" pitchFamily="2" charset="-79"/>
                <a:cs typeface="Aharoni" panose="02010803020104030203" pitchFamily="2" charset="-79"/>
              </a:rPr>
              <a:t>barech</a:t>
            </a:r>
            <a:r>
              <a:rPr lang="en-US" b="1" dirty="0" smtClean="0">
                <a:latin typeface="Aharoni" panose="02010803020104030203" pitchFamily="2" charset="-79"/>
                <a:cs typeface="Aharoni" panose="02010803020104030203" pitchFamily="2" charset="-79"/>
              </a:rPr>
              <a:t> </a:t>
            </a:r>
          </a:p>
          <a:p>
            <a:r>
              <a:rPr lang="en-US" b="1" dirty="0" smtClean="0">
                <a:latin typeface="Aharoni" panose="02010803020104030203" pitchFamily="2" charset="-79"/>
                <a:cs typeface="Aharoni" panose="02010803020104030203" pitchFamily="2" charset="-79"/>
              </a:rPr>
              <a:t>The Doctors INN </a:t>
            </a:r>
          </a:p>
          <a:p>
            <a:r>
              <a:rPr lang="en-US" b="1" dirty="0" smtClean="0">
                <a:latin typeface="Aharoni" panose="02010803020104030203" pitchFamily="2" charset="-79"/>
                <a:cs typeface="Aharoni" panose="02010803020104030203" pitchFamily="2" charset="-79"/>
              </a:rPr>
              <a:t>The Engineers INN</a:t>
            </a:r>
          </a:p>
          <a:p>
            <a:endParaRPr lang="en-US" b="1"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3756975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27500" y="241300"/>
            <a:ext cx="7226300" cy="5935663"/>
          </a:xfrm>
        </p:spPr>
        <p:txBody>
          <a:bodyPr>
            <a:normAutofit fontScale="92500" lnSpcReduction="20000"/>
          </a:bodyPr>
          <a:lstStyle/>
          <a:p>
            <a:pPr algn="just" fontAlgn="base"/>
            <a:r>
              <a:rPr lang="en-US" dirty="0"/>
              <a:t>A volunteer uses a truck to pick up donations of unsold food and clothing from stores and to deliver them to locations where they can be distributed. He drives only along a certain network of roads. In the network there are two-way roads connecting each of the following pairs of points: 1 with 2, 1 with 3, 1 with 5, 2 with 6, 3 with 7, 5 with 6, and 6 with 7. There are also one-way roads going from 2 to 4, from 3 to 2, and from 4 to 3. There are no other roads in the network, and the roads in the network do not intersect. To make a trip involving pickups and deliveries, the volunteer always takes a route that for the whole trip passes through the fewest of the points 1 through 7, counting a point twice if the volunteer passes through it twice. The volunteer's home is at point 3. Donations can be picked up at a supermarket at point 1, a clothing store at point 5, and a bakery at point 4. Deliveries can be made as needed to a tutoring center at point 2, a distribution center at point'6, and a shelter at point 7.</a:t>
            </a:r>
          </a:p>
          <a:p>
            <a:pPr marL="0" indent="0" algn="just">
              <a:buNone/>
            </a:pPr>
            <a:endParaRPr lang="en-US" dirty="0"/>
          </a:p>
        </p:txBody>
      </p:sp>
    </p:spTree>
    <p:extLst>
      <p:ext uri="{BB962C8B-B14F-4D97-AF65-F5344CB8AC3E}">
        <p14:creationId xmlns:p14="http://schemas.microsoft.com/office/powerpoint/2010/main" val="16960056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978400" y="1825625"/>
            <a:ext cx="6375400" cy="4351338"/>
          </a:xfrm>
        </p:spPr>
        <p:txBody>
          <a:bodyPr>
            <a:normAutofit lnSpcReduction="10000"/>
          </a:bodyPr>
          <a:lstStyle/>
          <a:p>
            <a:pPr fontAlgn="base"/>
            <a:r>
              <a:rPr lang="en-US" dirty="0"/>
              <a:t>1. If the volunteer starts at the supermarket and next goes to the shelter, the first intermediate point his route passes through must be</a:t>
            </a:r>
          </a:p>
          <a:p>
            <a:pPr fontAlgn="base"/>
            <a:r>
              <a:rPr lang="en-US" dirty="0"/>
              <a:t/>
            </a:r>
            <a:br>
              <a:rPr lang="en-US" dirty="0"/>
            </a:br>
            <a:r>
              <a:rPr lang="en-US" dirty="0"/>
              <a:t>A: 2</a:t>
            </a:r>
          </a:p>
          <a:p>
            <a:pPr fontAlgn="base"/>
            <a:r>
              <a:rPr lang="en-US" b="1" dirty="0"/>
              <a:t>B: 3</a:t>
            </a:r>
          </a:p>
          <a:p>
            <a:pPr fontAlgn="base"/>
            <a:r>
              <a:rPr lang="en-US" b="1" dirty="0"/>
              <a:t>C: 5</a:t>
            </a:r>
          </a:p>
          <a:p>
            <a:pPr fontAlgn="base"/>
            <a:r>
              <a:rPr lang="en-US" b="1" dirty="0"/>
              <a:t>D: 6</a:t>
            </a:r>
          </a:p>
          <a:p>
            <a:pPr fontAlgn="base"/>
            <a:r>
              <a:rPr lang="en-US" b="1" dirty="0"/>
              <a:t>E: </a:t>
            </a:r>
            <a:r>
              <a:rPr lang="en-US" b="1" dirty="0" smtClean="0"/>
              <a:t>7</a:t>
            </a:r>
            <a:endParaRPr lang="en-US" b="1" dirty="0"/>
          </a:p>
        </p:txBody>
      </p:sp>
    </p:spTree>
    <p:extLst>
      <p:ext uri="{BB962C8B-B14F-4D97-AF65-F5344CB8AC3E}">
        <p14:creationId xmlns:p14="http://schemas.microsoft.com/office/powerpoint/2010/main" val="17713641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676900" y="1825625"/>
            <a:ext cx="5676900" cy="4351338"/>
          </a:xfrm>
        </p:spPr>
        <p:txBody>
          <a:bodyPr>
            <a:normAutofit fontScale="85000" lnSpcReduction="20000"/>
          </a:bodyPr>
          <a:lstStyle/>
          <a:p>
            <a:pPr marL="0" indent="0" fontAlgn="base">
              <a:buNone/>
            </a:pPr>
            <a:r>
              <a:rPr lang="en-US" dirty="0"/>
              <a:t>2. If, starting from home, the volunteer is then to make pickups for the shelter at the supermarket and the bakery (in either order), the first two intermediate points on his route, beginning with the first, must be</a:t>
            </a:r>
          </a:p>
          <a:p>
            <a:pPr fontAlgn="base"/>
            <a:r>
              <a:rPr lang="en-US" dirty="0"/>
              <a:t/>
            </a:r>
            <a:br>
              <a:rPr lang="en-US" dirty="0"/>
            </a:br>
            <a:r>
              <a:rPr lang="en-US" dirty="0"/>
              <a:t>A: 1 and 2</a:t>
            </a:r>
          </a:p>
          <a:p>
            <a:pPr fontAlgn="base"/>
            <a:r>
              <a:rPr lang="en-US" b="1" dirty="0"/>
              <a:t>B: 1 and 3</a:t>
            </a:r>
          </a:p>
          <a:p>
            <a:pPr fontAlgn="base"/>
            <a:r>
              <a:rPr lang="en-US" b="1" dirty="0"/>
              <a:t>C: 2 and 1</a:t>
            </a:r>
          </a:p>
          <a:p>
            <a:pPr fontAlgn="base"/>
            <a:r>
              <a:rPr lang="en-US" b="1" dirty="0"/>
              <a:t>D: 2 and 4</a:t>
            </a:r>
          </a:p>
          <a:p>
            <a:pPr fontAlgn="base"/>
            <a:r>
              <a:rPr lang="en-US" b="1" dirty="0"/>
              <a:t>E: 4 and 2</a:t>
            </a:r>
          </a:p>
          <a:p>
            <a:pPr fontAlgn="base"/>
            <a:r>
              <a:rPr lang="en-US" dirty="0"/>
              <a:t/>
            </a:r>
            <a:br>
              <a:rPr lang="en-US" dirty="0"/>
            </a:br>
            <a:endParaRPr lang="en-US" dirty="0"/>
          </a:p>
        </p:txBody>
      </p:sp>
    </p:spTree>
    <p:extLst>
      <p:ext uri="{BB962C8B-B14F-4D97-AF65-F5344CB8AC3E}">
        <p14:creationId xmlns:p14="http://schemas.microsoft.com/office/powerpoint/2010/main" val="42372763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197600" y="1825625"/>
            <a:ext cx="5156200" cy="4351338"/>
          </a:xfrm>
        </p:spPr>
        <p:txBody>
          <a:bodyPr>
            <a:normAutofit fontScale="77500" lnSpcReduction="20000"/>
          </a:bodyPr>
          <a:lstStyle/>
          <a:p>
            <a:pPr marL="0" indent="0" fontAlgn="base">
              <a:buNone/>
            </a:pPr>
            <a:r>
              <a:rPr lang="en-US" dirty="0"/>
              <a:t/>
            </a:r>
            <a:br>
              <a:rPr lang="en-US" dirty="0"/>
            </a:br>
            <a:r>
              <a:rPr lang="en-US" dirty="0"/>
              <a:t>3. If, starting from the clothing store, the volunteer next is to pick up bread at either the supermarket or the bakery (whichever stop makes his route go through the fewest of the points) and then is to go to the shelter, the first two points he reaches after the clothing store, beginning with the first, must </a:t>
            </a:r>
            <a:r>
              <a:rPr lang="en-US" dirty="0" smtClean="0"/>
              <a:t>be</a:t>
            </a:r>
          </a:p>
          <a:p>
            <a:pPr fontAlgn="base"/>
            <a:r>
              <a:rPr lang="en-US" dirty="0"/>
              <a:t/>
            </a:r>
            <a:br>
              <a:rPr lang="en-US" dirty="0"/>
            </a:br>
            <a:r>
              <a:rPr lang="en-US" b="1" dirty="0"/>
              <a:t>A: 1 and 2</a:t>
            </a:r>
          </a:p>
          <a:p>
            <a:pPr fontAlgn="base"/>
            <a:r>
              <a:rPr lang="en-US" dirty="0"/>
              <a:t>B: 1 and 3</a:t>
            </a:r>
          </a:p>
          <a:p>
            <a:pPr fontAlgn="base"/>
            <a:r>
              <a:rPr lang="en-US" b="1" dirty="0"/>
              <a:t>C: 4 and 2</a:t>
            </a:r>
          </a:p>
          <a:p>
            <a:pPr fontAlgn="base"/>
            <a:r>
              <a:rPr lang="en-US" b="1" dirty="0"/>
              <a:t>D: 6 and 2</a:t>
            </a:r>
          </a:p>
          <a:p>
            <a:pPr fontAlgn="base"/>
            <a:r>
              <a:rPr lang="en-US" b="1" dirty="0"/>
              <a:t>E: 6 and </a:t>
            </a:r>
            <a:r>
              <a:rPr lang="en-US" b="1" dirty="0" smtClean="0"/>
              <a:t>4</a:t>
            </a:r>
            <a:endParaRPr lang="en-US" b="1" dirty="0"/>
          </a:p>
        </p:txBody>
      </p:sp>
    </p:spTree>
    <p:extLst>
      <p:ext uri="{BB962C8B-B14F-4D97-AF65-F5344CB8AC3E}">
        <p14:creationId xmlns:p14="http://schemas.microsoft.com/office/powerpoint/2010/main" val="5794209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800600" y="1825625"/>
            <a:ext cx="6553200" cy="4351338"/>
          </a:xfrm>
        </p:spPr>
        <p:txBody>
          <a:bodyPr>
            <a:normAutofit fontScale="92500" lnSpcReduction="10000"/>
          </a:bodyPr>
          <a:lstStyle/>
          <a:p>
            <a:pPr fontAlgn="base"/>
            <a:r>
              <a:rPr lang="en-US" dirty="0"/>
              <a:t>Three adults—R, S, and V—will be traveling in a van with five children—F, H, J, L, and M. The van has a driver's seat and one passenger seat in the front, and two benches behind the front seats, one bench behind the other. Each bench has room for exactly three people. Everyone must at in a seat or on a bench, and seating is subject to the following restrictions: An adult must sit on each bench. Either R or S must sit in the driver's seat. J must sit immediately beside M</a:t>
            </a:r>
            <a:r>
              <a:rPr lang="en-US" dirty="0" smtClean="0"/>
              <a:t>.</a:t>
            </a:r>
            <a:r>
              <a:rPr lang="en-US" dirty="0"/>
              <a:t/>
            </a:r>
            <a:br>
              <a:rPr lang="en-US" dirty="0"/>
            </a:br>
            <a:endParaRPr lang="en-US" dirty="0"/>
          </a:p>
        </p:txBody>
      </p:sp>
    </p:spTree>
    <p:extLst>
      <p:ext uri="{BB962C8B-B14F-4D97-AF65-F5344CB8AC3E}">
        <p14:creationId xmlns:p14="http://schemas.microsoft.com/office/powerpoint/2010/main" val="23432585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08500" y="1825625"/>
            <a:ext cx="6845300" cy="4351338"/>
          </a:xfrm>
        </p:spPr>
        <p:txBody>
          <a:bodyPr/>
          <a:lstStyle/>
          <a:p>
            <a:pPr fontAlgn="base"/>
            <a:r>
              <a:rPr lang="en-US" dirty="0" smtClean="0"/>
              <a:t>1. </a:t>
            </a:r>
            <a:r>
              <a:rPr lang="en-US" dirty="0"/>
              <a:t>Which of the following can sit in the front passenger seat?</a:t>
            </a:r>
          </a:p>
          <a:p>
            <a:pPr fontAlgn="base"/>
            <a:r>
              <a:rPr lang="en-US" dirty="0"/>
              <a:t/>
            </a:r>
            <a:br>
              <a:rPr lang="en-US" dirty="0"/>
            </a:br>
            <a:r>
              <a:rPr lang="en-US" b="1" dirty="0"/>
              <a:t>A.J</a:t>
            </a:r>
          </a:p>
          <a:p>
            <a:pPr fontAlgn="base"/>
            <a:r>
              <a:rPr lang="en-US" dirty="0"/>
              <a:t>B.L</a:t>
            </a:r>
          </a:p>
          <a:p>
            <a:pPr fontAlgn="base"/>
            <a:r>
              <a:rPr lang="en-US" b="1" dirty="0"/>
              <a:t>C.R</a:t>
            </a:r>
          </a:p>
          <a:p>
            <a:pPr fontAlgn="base"/>
            <a:r>
              <a:rPr lang="en-US" b="1" dirty="0"/>
              <a:t>D.S</a:t>
            </a:r>
          </a:p>
          <a:p>
            <a:pPr fontAlgn="base"/>
            <a:r>
              <a:rPr lang="en-US" b="1" dirty="0"/>
              <a:t>E.V</a:t>
            </a:r>
          </a:p>
          <a:p>
            <a:endParaRPr lang="en-US" dirty="0"/>
          </a:p>
        </p:txBody>
      </p:sp>
    </p:spTree>
    <p:extLst>
      <p:ext uri="{BB962C8B-B14F-4D97-AF65-F5344CB8AC3E}">
        <p14:creationId xmlns:p14="http://schemas.microsoft.com/office/powerpoint/2010/main" val="3275232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575300" y="1825625"/>
            <a:ext cx="5778500" cy="4351338"/>
          </a:xfrm>
        </p:spPr>
        <p:txBody>
          <a:bodyPr>
            <a:normAutofit lnSpcReduction="10000"/>
          </a:bodyPr>
          <a:lstStyle/>
          <a:p>
            <a:pPr fontAlgn="base"/>
            <a:endParaRPr lang="en-US" b="1" dirty="0"/>
          </a:p>
          <a:p>
            <a:pPr fontAlgn="base"/>
            <a:r>
              <a:rPr lang="en-US" dirty="0"/>
              <a:t/>
            </a:r>
            <a:br>
              <a:rPr lang="en-US" dirty="0"/>
            </a:br>
            <a:r>
              <a:rPr lang="en-US" dirty="0"/>
              <a:t>2</a:t>
            </a:r>
            <a:r>
              <a:rPr lang="en-US" dirty="0" smtClean="0"/>
              <a:t>. </a:t>
            </a:r>
            <a:r>
              <a:rPr lang="en-US" dirty="0"/>
              <a:t>Which of the following groups of three can sit together on a bench?</a:t>
            </a:r>
          </a:p>
          <a:p>
            <a:pPr fontAlgn="base"/>
            <a:r>
              <a:rPr lang="en-US" dirty="0"/>
              <a:t/>
            </a:r>
            <a:br>
              <a:rPr lang="en-US" dirty="0"/>
            </a:br>
            <a:r>
              <a:rPr lang="en-US" b="1" dirty="0"/>
              <a:t>A: F, J, and M</a:t>
            </a:r>
          </a:p>
          <a:p>
            <a:pPr fontAlgn="base"/>
            <a:r>
              <a:rPr lang="en-US" b="1" dirty="0"/>
              <a:t>B: F, J, and V</a:t>
            </a:r>
          </a:p>
          <a:p>
            <a:pPr fontAlgn="base"/>
            <a:r>
              <a:rPr lang="en-US" b="1" dirty="0"/>
              <a:t>C: F, S, and V</a:t>
            </a:r>
          </a:p>
          <a:p>
            <a:pPr fontAlgn="base"/>
            <a:r>
              <a:rPr lang="en-US" dirty="0"/>
              <a:t>D: H, L, and S</a:t>
            </a:r>
          </a:p>
          <a:p>
            <a:pPr fontAlgn="base"/>
            <a:r>
              <a:rPr lang="en-US" b="1" dirty="0"/>
              <a:t>E: L, M, and R</a:t>
            </a:r>
          </a:p>
          <a:p>
            <a:endParaRPr lang="en-US" dirty="0"/>
          </a:p>
        </p:txBody>
      </p:sp>
    </p:spTree>
    <p:extLst>
      <p:ext uri="{BB962C8B-B14F-4D97-AF65-F5344CB8AC3E}">
        <p14:creationId xmlns:p14="http://schemas.microsoft.com/office/powerpoint/2010/main" val="14260740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791200" y="1825625"/>
            <a:ext cx="5562600" cy="4351338"/>
          </a:xfrm>
        </p:spPr>
        <p:txBody>
          <a:bodyPr>
            <a:normAutofit fontScale="92500"/>
          </a:bodyPr>
          <a:lstStyle/>
          <a:p>
            <a:pPr marL="0" indent="0" fontAlgn="base">
              <a:buNone/>
            </a:pPr>
            <a:r>
              <a:rPr lang="en-US" dirty="0"/>
              <a:t/>
            </a:r>
            <a:br>
              <a:rPr lang="en-US" dirty="0"/>
            </a:br>
            <a:r>
              <a:rPr lang="en-US" dirty="0"/>
              <a:t>3</a:t>
            </a:r>
            <a:r>
              <a:rPr lang="en-US" dirty="0" smtClean="0"/>
              <a:t>. </a:t>
            </a:r>
            <a:r>
              <a:rPr lang="en-US" dirty="0"/>
              <a:t>If F sits immediately beside V, which of the following CANNOT be true?</a:t>
            </a:r>
          </a:p>
          <a:p>
            <a:pPr fontAlgn="base"/>
            <a:r>
              <a:rPr lang="en-US" dirty="0"/>
              <a:t/>
            </a:r>
            <a:br>
              <a:rPr lang="en-US" dirty="0"/>
            </a:br>
            <a:r>
              <a:rPr lang="en-US" b="1" dirty="0"/>
              <a:t>A: J sits immediately beside S.</a:t>
            </a:r>
          </a:p>
          <a:p>
            <a:pPr fontAlgn="base"/>
            <a:r>
              <a:rPr lang="en-US" b="1" dirty="0"/>
              <a:t>B: L sits immediately beside V.</a:t>
            </a:r>
          </a:p>
          <a:p>
            <a:pPr fontAlgn="base"/>
            <a:r>
              <a:rPr lang="en-US" b="1" dirty="0"/>
              <a:t>C: H sits in the front passenger seat.</a:t>
            </a:r>
          </a:p>
          <a:p>
            <a:pPr fontAlgn="base"/>
            <a:r>
              <a:rPr lang="en-US" b="1" dirty="0"/>
              <a:t>D: F sits on the same bench as H.</a:t>
            </a:r>
          </a:p>
          <a:p>
            <a:pPr fontAlgn="base"/>
            <a:r>
              <a:rPr lang="en-US" dirty="0"/>
              <a:t>E: H sits on the same bench as R.</a:t>
            </a:r>
          </a:p>
          <a:p>
            <a:pPr marL="0" indent="0">
              <a:buNone/>
            </a:pPr>
            <a:endParaRPr lang="en-US" dirty="0"/>
          </a:p>
        </p:txBody>
      </p:sp>
    </p:spTree>
    <p:extLst>
      <p:ext uri="{BB962C8B-B14F-4D97-AF65-F5344CB8AC3E}">
        <p14:creationId xmlns:p14="http://schemas.microsoft.com/office/powerpoint/2010/main" val="725718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Two or more essences of five substances (L, M, N, O, and P) are used in making perfumes by a manufacturer. He has to combine substances according to the following rules for CORRECT COMBINATION. </a:t>
            </a:r>
            <a:br>
              <a:rPr lang="en-US" sz="2400" b="1" dirty="0" smtClean="0"/>
            </a:br>
            <a:endParaRPr lang="en-US" sz="2400" b="1" dirty="0"/>
          </a:p>
        </p:txBody>
      </p:sp>
      <p:sp>
        <p:nvSpPr>
          <p:cNvPr id="3" name="Content Placeholder 2"/>
          <p:cNvSpPr>
            <a:spLocks noGrp="1"/>
          </p:cNvSpPr>
          <p:nvPr>
            <p:ph idx="1"/>
          </p:nvPr>
        </p:nvSpPr>
        <p:spPr/>
        <p:txBody>
          <a:bodyPr>
            <a:normAutofit fontScale="92500" lnSpcReduction="20000"/>
          </a:bodyPr>
          <a:lstStyle/>
          <a:p>
            <a:endParaRPr lang="en-US" dirty="0"/>
          </a:p>
          <a:p>
            <a:pPr marL="342900" marR="0" lvl="0" indent="-342900">
              <a:lnSpc>
                <a:spcPct val="107000"/>
              </a:lnSpc>
              <a:spcBef>
                <a:spcPts val="0"/>
              </a:spcBef>
              <a:spcAft>
                <a:spcPts val="800"/>
              </a:spcAft>
              <a:buFont typeface="+mj-lt"/>
              <a:buAutoNum type="arabicPeriod"/>
              <a:tabLst>
                <a:tab pos="457200" algn="l"/>
              </a:tabLst>
            </a:pPr>
            <a:r>
              <a:rPr lang="en-US" dirty="0" smtClean="0">
                <a:effectLst/>
                <a:latin typeface="Calibri" panose="020F0502020204030204" pitchFamily="34" charset="0"/>
                <a:ea typeface="Calibri" panose="020F0502020204030204" pitchFamily="34" charset="0"/>
                <a:cs typeface="Times New Roman" panose="02020603050405020304" pitchFamily="18" charset="0"/>
              </a:rPr>
              <a:t>A perfume containing L, should also contain the substance N, and the quantity of N should be twice as that of L.</a:t>
            </a:r>
          </a:p>
          <a:p>
            <a:pPr marL="342900" marR="0" lvl="0" indent="-342900">
              <a:lnSpc>
                <a:spcPct val="107000"/>
              </a:lnSpc>
              <a:spcBef>
                <a:spcPts val="0"/>
              </a:spcBef>
              <a:spcAft>
                <a:spcPts val="800"/>
              </a:spcAft>
              <a:buFont typeface="+mj-lt"/>
              <a:buAutoNum type="arabicPeriod"/>
              <a:tabLst>
                <a:tab pos="457200" algn="l"/>
              </a:tabLst>
            </a:pPr>
            <a:r>
              <a:rPr lang="en-US" dirty="0" smtClean="0">
                <a:effectLst/>
                <a:latin typeface="Calibri" panose="020F0502020204030204" pitchFamily="34" charset="0"/>
                <a:ea typeface="Calibri" panose="020F0502020204030204" pitchFamily="34" charset="0"/>
                <a:cs typeface="Times New Roman" panose="02020603050405020304" pitchFamily="18" charset="0"/>
              </a:rPr>
              <a:t>A perfume containing M, must also have O as one of its components and they should be in equal proportion.</a:t>
            </a:r>
          </a:p>
          <a:p>
            <a:pPr marL="342900" marR="0" lvl="0" indent="-342900">
              <a:lnSpc>
                <a:spcPct val="107000"/>
              </a:lnSpc>
              <a:spcBef>
                <a:spcPts val="0"/>
              </a:spcBef>
              <a:spcAft>
                <a:spcPts val="800"/>
              </a:spcAft>
              <a:buFont typeface="+mj-lt"/>
              <a:buAutoNum type="arabicPeriod"/>
              <a:tabLst>
                <a:tab pos="457200" algn="l"/>
              </a:tabLst>
            </a:pPr>
            <a:r>
              <a:rPr lang="en-US" dirty="0" smtClean="0">
                <a:effectLst/>
                <a:latin typeface="Calibri" panose="020F0502020204030204" pitchFamily="34" charset="0"/>
                <a:ea typeface="Calibri" panose="020F0502020204030204" pitchFamily="34" charset="0"/>
                <a:cs typeface="Times New Roman" panose="02020603050405020304" pitchFamily="18" charset="0"/>
              </a:rPr>
              <a:t>A single perfume should never contain N as well as O.</a:t>
            </a:r>
          </a:p>
          <a:p>
            <a:pPr marL="342900" marR="0" lvl="0" indent="-342900">
              <a:lnSpc>
                <a:spcPct val="107000"/>
              </a:lnSpc>
              <a:spcBef>
                <a:spcPts val="0"/>
              </a:spcBef>
              <a:spcAft>
                <a:spcPts val="800"/>
              </a:spcAft>
              <a:buFont typeface="+mj-lt"/>
              <a:buAutoNum type="arabicPeriod"/>
              <a:tabLst>
                <a:tab pos="457200" algn="l"/>
              </a:tabLst>
            </a:pPr>
            <a:r>
              <a:rPr lang="en-US" dirty="0" smtClean="0">
                <a:effectLst/>
                <a:latin typeface="Calibri" panose="020F0502020204030204" pitchFamily="34" charset="0"/>
                <a:ea typeface="Calibri" panose="020F0502020204030204" pitchFamily="34" charset="0"/>
                <a:cs typeface="Times New Roman" panose="02020603050405020304" pitchFamily="18" charset="0"/>
              </a:rPr>
              <a:t>O and P should not be used together.</a:t>
            </a:r>
          </a:p>
          <a:p>
            <a:pPr marL="342900" marR="0" lvl="0" indent="-342900">
              <a:lnSpc>
                <a:spcPct val="107000"/>
              </a:lnSpc>
              <a:spcBef>
                <a:spcPts val="0"/>
              </a:spcBef>
              <a:spcAft>
                <a:spcPts val="800"/>
              </a:spcAft>
              <a:buFont typeface="+mj-lt"/>
              <a:buAutoNum type="arabicPeriod"/>
              <a:tabLst>
                <a:tab pos="457200" algn="l"/>
              </a:tabLst>
            </a:pPr>
            <a:r>
              <a:rPr lang="en-US" dirty="0" smtClean="0">
                <a:effectLst/>
                <a:latin typeface="Calibri" panose="020F0502020204030204" pitchFamily="34" charset="0"/>
                <a:ea typeface="Calibri" panose="020F0502020204030204" pitchFamily="34" charset="0"/>
                <a:cs typeface="Times New Roman" panose="02020603050405020304" pitchFamily="18" charset="0"/>
              </a:rPr>
              <a:t>A perfume containing the substance P should contain P in such a proportion that the total amount of P present should be greater than the total amount of the other substance or substances used.</a:t>
            </a:r>
          </a:p>
          <a:p>
            <a:endParaRPr lang="en-US" dirty="0"/>
          </a:p>
        </p:txBody>
      </p:sp>
    </p:spTree>
    <p:extLst>
      <p:ext uri="{BB962C8B-B14F-4D97-AF65-F5344CB8AC3E}">
        <p14:creationId xmlns:p14="http://schemas.microsoft.com/office/powerpoint/2010/main" val="305154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5"/>
            <a:ext cx="10515600" cy="4351338"/>
          </a:xfrm>
        </p:spPr>
        <p:txBody>
          <a:bodyPr>
            <a:noAutofit/>
          </a:bodyPr>
          <a:lstStyle/>
          <a:p>
            <a:r>
              <a:rPr lang="en-US" sz="2000" b="1" dirty="0"/>
              <a:t> </a:t>
            </a:r>
            <a:r>
              <a:rPr lang="en-US" sz="2000" dirty="0" smtClean="0"/>
              <a:t>Q1.Which </a:t>
            </a:r>
            <a:r>
              <a:rPr lang="en-US" sz="2000" dirty="0"/>
              <a:t>of the following is correct combination for a perfume?</a:t>
            </a:r>
            <a:br>
              <a:rPr lang="en-US" sz="2000" dirty="0"/>
            </a:br>
            <a:r>
              <a:rPr lang="en-US" sz="2000" dirty="0"/>
              <a:t>(A).     One part L, one part P       </a:t>
            </a:r>
            <a:endParaRPr lang="en-US" sz="2000" dirty="0" smtClean="0"/>
          </a:p>
          <a:p>
            <a:r>
              <a:rPr lang="en-US" sz="2000" dirty="0" smtClean="0"/>
              <a:t>(</a:t>
            </a:r>
            <a:r>
              <a:rPr lang="en-US" sz="2000" dirty="0"/>
              <a:t>B).     Two parts M, two parts L</a:t>
            </a:r>
            <a:br>
              <a:rPr lang="en-US" sz="2000" dirty="0"/>
            </a:br>
            <a:r>
              <a:rPr lang="en-US" sz="2000" dirty="0"/>
              <a:t>(C).     Five parts P, five parts M    </a:t>
            </a:r>
            <a:endParaRPr lang="en-US" sz="2000" dirty="0" smtClean="0"/>
          </a:p>
          <a:p>
            <a:r>
              <a:rPr lang="en-US" sz="2000" dirty="0" smtClean="0"/>
              <a:t>(</a:t>
            </a:r>
            <a:r>
              <a:rPr lang="en-US" sz="2000" dirty="0"/>
              <a:t>D).     Four parts O, four parts M</a:t>
            </a:r>
          </a:p>
          <a:p>
            <a:r>
              <a:rPr lang="en-US" sz="2000" dirty="0"/>
              <a:t> </a:t>
            </a:r>
          </a:p>
          <a:p>
            <a:r>
              <a:rPr lang="en-US" sz="2000" dirty="0" smtClean="0"/>
              <a:t>Q2.Which </a:t>
            </a:r>
            <a:r>
              <a:rPr lang="en-US" sz="2000" dirty="0"/>
              <a:t>of the following combinations will be come correct by adding amount of substance N?</a:t>
            </a:r>
            <a:br>
              <a:rPr lang="en-US" sz="2000" dirty="0"/>
            </a:br>
            <a:r>
              <a:rPr lang="en-US" sz="2000" dirty="0"/>
              <a:t>(A).     One part L, one part N, five parts P           </a:t>
            </a:r>
            <a:br>
              <a:rPr lang="en-US" sz="2000" dirty="0"/>
            </a:br>
            <a:r>
              <a:rPr lang="en-US" sz="2000" dirty="0"/>
              <a:t>(B).     Two parts M, two parts N, two parts P</a:t>
            </a:r>
            <a:br>
              <a:rPr lang="en-US" sz="2000" dirty="0"/>
            </a:br>
            <a:r>
              <a:rPr lang="en-US" sz="2000" dirty="0"/>
              <a:t>(C).     One part M, one part N, one part P            </a:t>
            </a:r>
            <a:br>
              <a:rPr lang="en-US" sz="2000" dirty="0"/>
            </a:br>
            <a:r>
              <a:rPr lang="en-US" sz="2000" dirty="0"/>
              <a:t>(D).     Two parts M, one part N, four parts P</a:t>
            </a:r>
          </a:p>
          <a:p>
            <a:endParaRPr lang="en-US" sz="2000" dirty="0"/>
          </a:p>
        </p:txBody>
      </p:sp>
    </p:spTree>
    <p:extLst>
      <p:ext uri="{BB962C8B-B14F-4D97-AF65-F5344CB8AC3E}">
        <p14:creationId xmlns:p14="http://schemas.microsoft.com/office/powerpoint/2010/main" val="8587706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013200" y="1825625"/>
            <a:ext cx="7340600" cy="4351338"/>
          </a:xfrm>
        </p:spPr>
        <p:txBody>
          <a:bodyPr>
            <a:normAutofit fontScale="92500"/>
          </a:bodyPr>
          <a:lstStyle/>
          <a:p>
            <a:r>
              <a:rPr lang="en-US" dirty="0" smtClean="0"/>
              <a:t>Q3.Which </a:t>
            </a:r>
            <a:r>
              <a:rPr lang="en-US" dirty="0"/>
              <a:t>of the following should be added to combination of “two parts N and one part” so that it becomes correct.</a:t>
            </a:r>
            <a:br>
              <a:rPr lang="en-US" dirty="0"/>
            </a:br>
            <a:r>
              <a:rPr lang="en-US" dirty="0"/>
              <a:t>(A).     One part L                             (B).     Two parts N</a:t>
            </a:r>
            <a:br>
              <a:rPr lang="en-US" dirty="0"/>
            </a:br>
            <a:r>
              <a:rPr lang="en-US" dirty="0"/>
              <a:t>(C).     One part O                             (D).     Two parts P</a:t>
            </a:r>
          </a:p>
          <a:p>
            <a:pPr marL="0" indent="0">
              <a:buNone/>
            </a:pPr>
            <a:endParaRPr lang="en-US" dirty="0"/>
          </a:p>
          <a:p>
            <a:r>
              <a:rPr lang="en-US" dirty="0" smtClean="0"/>
              <a:t>Q4.Which </a:t>
            </a:r>
            <a:r>
              <a:rPr lang="en-US" dirty="0"/>
              <a:t>of the following combination cannot be used together in a Correct way to make perfume containing two or more substances?</a:t>
            </a:r>
            <a:br>
              <a:rPr lang="en-US" dirty="0"/>
            </a:br>
            <a:r>
              <a:rPr lang="en-US" dirty="0"/>
              <a:t>(A).     L and M                                 (B).     L and N</a:t>
            </a:r>
            <a:br>
              <a:rPr lang="en-US" dirty="0"/>
            </a:br>
            <a:r>
              <a:rPr lang="en-US" dirty="0"/>
              <a:t>(C).     L and P                                   (D).     M and O</a:t>
            </a:r>
          </a:p>
          <a:p>
            <a:endParaRPr lang="en-US" dirty="0"/>
          </a:p>
        </p:txBody>
      </p:sp>
    </p:spTree>
    <p:extLst>
      <p:ext uri="{BB962C8B-B14F-4D97-AF65-F5344CB8AC3E}">
        <p14:creationId xmlns:p14="http://schemas.microsoft.com/office/powerpoint/2010/main" val="28297579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59100" y="1825625"/>
            <a:ext cx="8394700" cy="4351338"/>
          </a:xfrm>
        </p:spPr>
        <p:txBody>
          <a:bodyPr>
            <a:normAutofit/>
          </a:bodyPr>
          <a:lstStyle/>
          <a:p>
            <a:r>
              <a:rPr lang="en-US" dirty="0" smtClean="0"/>
              <a:t>Q5.Which </a:t>
            </a:r>
            <a:r>
              <a:rPr lang="en-US" dirty="0"/>
              <a:t>of the following combination can be made CORRECT by eliminating some or all of substances?</a:t>
            </a:r>
            <a:br>
              <a:rPr lang="en-US" dirty="0"/>
            </a:br>
            <a:r>
              <a:rPr lang="en-US" dirty="0"/>
              <a:t>(A).     One part L, one part M, one part N, four parts P </a:t>
            </a:r>
            <a:br>
              <a:rPr lang="en-US" dirty="0"/>
            </a:br>
            <a:r>
              <a:rPr lang="en-US" dirty="0"/>
              <a:t>(B).     One part L, two parts N, one part O, four parts P </a:t>
            </a:r>
            <a:br>
              <a:rPr lang="en-US" dirty="0"/>
            </a:br>
            <a:r>
              <a:rPr lang="en-US" dirty="0"/>
              <a:t>(C).     One part L, one part M, one part O, one part P    </a:t>
            </a:r>
            <a:br>
              <a:rPr lang="en-US" dirty="0"/>
            </a:br>
            <a:r>
              <a:rPr lang="en-US" dirty="0"/>
              <a:t>(D).     Two parts L, two parts N, one part O, two parts P</a:t>
            </a:r>
          </a:p>
          <a:p>
            <a:pPr marL="0" indent="0">
              <a:buNone/>
            </a:pPr>
            <a:endParaRPr lang="en-US" dirty="0"/>
          </a:p>
        </p:txBody>
      </p:sp>
    </p:spTree>
    <p:extLst>
      <p:ext uri="{BB962C8B-B14F-4D97-AF65-F5344CB8AC3E}">
        <p14:creationId xmlns:p14="http://schemas.microsoft.com/office/powerpoint/2010/main" val="9421509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52.“Nasir must be a student, he has a book in his hand”. This conclusion is valid only if it is true that:</a:t>
            </a:r>
            <a:br>
              <a:rPr lang="en-US" dirty="0" smtClean="0"/>
            </a:br>
            <a:r>
              <a:rPr lang="en-US" dirty="0" smtClean="0"/>
              <a:t>(A).     Students often have books in their hands.                                   </a:t>
            </a:r>
            <a:br>
              <a:rPr lang="en-US" dirty="0" smtClean="0"/>
            </a:br>
            <a:r>
              <a:rPr lang="en-US" dirty="0" smtClean="0"/>
              <a:t>(B).     All the students have books in their hands.</a:t>
            </a:r>
            <a:br>
              <a:rPr lang="en-US" dirty="0" smtClean="0"/>
            </a:br>
            <a:r>
              <a:rPr lang="en-US" dirty="0" smtClean="0"/>
              <a:t>(C).     Students are required to have books in their hands.                  </a:t>
            </a:r>
            <a:br>
              <a:rPr lang="en-US" dirty="0" smtClean="0"/>
            </a:br>
            <a:r>
              <a:rPr lang="en-US" dirty="0" smtClean="0"/>
              <a:t>(D).     Only students have books in their hands.</a:t>
            </a:r>
          </a:p>
          <a:p>
            <a:endParaRPr lang="en-US" dirty="0"/>
          </a:p>
        </p:txBody>
      </p:sp>
    </p:spTree>
    <p:extLst>
      <p:ext uri="{BB962C8B-B14F-4D97-AF65-F5344CB8AC3E}">
        <p14:creationId xmlns:p14="http://schemas.microsoft.com/office/powerpoint/2010/main" val="15362733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Aslam has to study four books (English, </a:t>
            </a:r>
            <a:r>
              <a:rPr lang="en-US" sz="2800" b="1" dirty="0" err="1" smtClean="0"/>
              <a:t>Phyisics</a:t>
            </a:r>
            <a:r>
              <a:rPr lang="en-US" sz="2800" b="1" dirty="0" smtClean="0"/>
              <a:t>, Chemistry and Biology) on four different days, Thursday to Sunday. The order of days he study is as follows</a:t>
            </a:r>
            <a:br>
              <a:rPr lang="en-US" sz="2800" b="1" dirty="0" smtClean="0"/>
            </a:br>
            <a:endParaRPr lang="en-US" sz="2800" b="1" dirty="0"/>
          </a:p>
        </p:txBody>
      </p:sp>
      <p:sp>
        <p:nvSpPr>
          <p:cNvPr id="3" name="Content Placeholder 2"/>
          <p:cNvSpPr>
            <a:spLocks noGrp="1"/>
          </p:cNvSpPr>
          <p:nvPr>
            <p:ph idx="1"/>
          </p:nvPr>
        </p:nvSpPr>
        <p:spPr/>
        <p:txBody>
          <a:bodyPr>
            <a:normAutofit/>
          </a:bodyPr>
          <a:lstStyle/>
          <a:p>
            <a:r>
              <a:rPr lang="en-US" sz="3600" dirty="0" smtClean="0"/>
              <a:t>Chemistry is studied on day before the day of English </a:t>
            </a:r>
          </a:p>
          <a:p>
            <a:r>
              <a:rPr lang="en-US" sz="3600" dirty="0" smtClean="0"/>
              <a:t>Biology is studied on the day after the day of Physics</a:t>
            </a:r>
            <a:endParaRPr lang="en-US" sz="3600" dirty="0"/>
          </a:p>
        </p:txBody>
      </p:sp>
    </p:spTree>
    <p:extLst>
      <p:ext uri="{BB962C8B-B14F-4D97-AF65-F5344CB8AC3E}">
        <p14:creationId xmlns:p14="http://schemas.microsoft.com/office/powerpoint/2010/main" val="22694182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1 </a:t>
            </a:r>
            <a:endParaRPr lang="en-US" dirty="0"/>
          </a:p>
        </p:txBody>
      </p:sp>
      <p:pic>
        <p:nvPicPr>
          <p:cNvPr id="4" name="Picture 3"/>
          <p:cNvPicPr>
            <a:picLocks noChangeAspect="1"/>
          </p:cNvPicPr>
          <p:nvPr/>
        </p:nvPicPr>
        <p:blipFill>
          <a:blip r:embed="rId2"/>
          <a:stretch>
            <a:fillRect/>
          </a:stretch>
        </p:blipFill>
        <p:spPr>
          <a:xfrm>
            <a:off x="1927396" y="1825625"/>
            <a:ext cx="8031059" cy="1765068"/>
          </a:xfrm>
          <a:prstGeom prst="rect">
            <a:avLst/>
          </a:prstGeom>
        </p:spPr>
      </p:pic>
    </p:spTree>
    <p:extLst>
      <p:ext uri="{BB962C8B-B14F-4D97-AF65-F5344CB8AC3E}">
        <p14:creationId xmlns:p14="http://schemas.microsoft.com/office/powerpoint/2010/main" val="23943690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2</a:t>
            </a:r>
            <a:r>
              <a:rPr lang="en-US" dirty="0"/>
              <a:t>. If Aslam studies Chemistry on Saturday, which subject must he have read on Thursday?</a:t>
            </a:r>
            <a:br>
              <a:rPr lang="en-US" dirty="0"/>
            </a:br>
            <a:r>
              <a:rPr lang="en-US" dirty="0"/>
              <a:t>(A).     English                       (B).     Biology</a:t>
            </a:r>
            <a:br>
              <a:rPr lang="en-US" dirty="0"/>
            </a:br>
            <a:r>
              <a:rPr lang="en-US" dirty="0"/>
              <a:t>(C).     Physics                       (D).     Either English or Physics</a:t>
            </a:r>
          </a:p>
          <a:p>
            <a:r>
              <a:rPr lang="en-US" dirty="0"/>
              <a:t> </a:t>
            </a:r>
          </a:p>
          <a:p>
            <a:r>
              <a:rPr lang="en-US" dirty="0" smtClean="0"/>
              <a:t>3</a:t>
            </a:r>
            <a:r>
              <a:rPr lang="en-US" dirty="0"/>
              <a:t>. Each of the following is possible, EXCEPT</a:t>
            </a:r>
            <a:br>
              <a:rPr lang="en-US" dirty="0"/>
            </a:br>
            <a:r>
              <a:rPr lang="en-US" dirty="0"/>
              <a:t>(A).     Chemistry on Thursday       (B).     Physics on Sunday</a:t>
            </a:r>
            <a:br>
              <a:rPr lang="en-US" dirty="0"/>
            </a:br>
            <a:r>
              <a:rPr lang="en-US" dirty="0"/>
              <a:t>(C).     Physics on Thursday           (D).     Biology on Saturday</a:t>
            </a:r>
          </a:p>
          <a:p>
            <a:r>
              <a:rPr lang="en-US" dirty="0"/>
              <a:t> </a:t>
            </a:r>
          </a:p>
          <a:p>
            <a:endParaRPr lang="en-US" dirty="0"/>
          </a:p>
        </p:txBody>
      </p:sp>
    </p:spTree>
    <p:extLst>
      <p:ext uri="{BB962C8B-B14F-4D97-AF65-F5344CB8AC3E}">
        <p14:creationId xmlns:p14="http://schemas.microsoft.com/office/powerpoint/2010/main" val="24568863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TotalTime>
  <Words>719</Words>
  <Application>Microsoft Office PowerPoint</Application>
  <PresentationFormat>Widescreen</PresentationFormat>
  <Paragraphs>69</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Aharoni</vt:lpstr>
      <vt:lpstr>Arial</vt:lpstr>
      <vt:lpstr>Calibri</vt:lpstr>
      <vt:lpstr>Calibri Light</vt:lpstr>
      <vt:lpstr>Times New Roman</vt:lpstr>
      <vt:lpstr>Office Theme</vt:lpstr>
      <vt:lpstr>Analytical Reasoning </vt:lpstr>
      <vt:lpstr>Two or more essences of five substances (L, M, N, O, and P) are used in making perfumes by a manufacturer. He has to combine substances according to the following rules for CORRECT COMBINATION.  </vt:lpstr>
      <vt:lpstr>PowerPoint Presentation</vt:lpstr>
      <vt:lpstr>PowerPoint Presentation</vt:lpstr>
      <vt:lpstr>PowerPoint Presentation</vt:lpstr>
      <vt:lpstr>PowerPoint Presentation</vt:lpstr>
      <vt:lpstr>Aslam has to study four books (English, Phyisics, Chemistry and Biology) on four different days, Thursday to Sunday. The order of days he study is as follows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Analytical Reasoning </dc:title>
  <dc:creator>User</dc:creator>
  <cp:lastModifiedBy>User</cp:lastModifiedBy>
  <cp:revision>28</cp:revision>
  <cp:lastPrinted>2015-08-19T10:55:06Z</cp:lastPrinted>
  <dcterms:created xsi:type="dcterms:W3CDTF">2015-08-01T04:09:33Z</dcterms:created>
  <dcterms:modified xsi:type="dcterms:W3CDTF">2015-08-20T13:15:38Z</dcterms:modified>
</cp:coreProperties>
</file>